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6" r:id="rId3"/>
    <p:sldId id="260" r:id="rId4"/>
    <p:sldId id="257" r:id="rId5"/>
    <p:sldId id="258" r:id="rId6"/>
    <p:sldId id="259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27B8C9-9D08-48F4-A793-B145D804649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8675FC-DEC3-449B-85A9-869242E5B1A7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82EF7D-68EC-410C-A0E5-8E43A05AC557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B3B7DC-1EB4-471F-A0F7-3F096762325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F684B4-96A4-4DE1-98A0-36F88DE3F8F7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7C0217-8037-41E4-8FB6-A6211956766E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08104C-69D3-4EDD-8BC3-03C32F6C4505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1ED68D-23BD-4A6D-AE2B-ED9573374AE8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2760E0-F0E7-4551-BFB2-3F2944302B6E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2B79AA-C694-4668-B853-6B07208A3DF9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AADFF-DD37-49AC-8AA2-68FCD3810E27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D00088-C310-408F-A6A9-C03C8F68C4FA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DACBE3-F8B4-46A9-834D-7AB5599DD895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7AB989-A010-4E2D-BB49-CB781656AB27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4E9902-52D8-4288-B5E8-01094A2A85B2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BDDC08-B4B4-4A0A-95F4-A6A6E19CD5FD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  <p:transition advTm="8000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B195124-2874-4FE7-9AA7-935AC8B360F5}" type="slidenum">
              <a:rPr lang="da-DK"/>
              <a:pPr/>
              <a:t>‹nr.›</a:t>
            </a:fld>
            <a:endParaRPr lang="da-DK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advTm="8000">
    <p:cover dir="l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jydepotter.d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jydepotter.dk/Billeder/FlashBraend/Braende%20sorte%20potter/index.html" TargetMode="External"/><Relationship Id="rId2" Type="http://schemas.openxmlformats.org/officeDocument/2006/relationships/hyperlink" Target="mailto:oleflemming@yahoo.dk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jydepotter.dk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jydepotter.dk/Billeder/FlashBraend/Braende%20sorte%20potter/index.htm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ultunaut.dk/" TargetMode="External"/><Relationship Id="rId2" Type="http://schemas.openxmlformats.org/officeDocument/2006/relationships/hyperlink" Target="mailto:oleflemming@yahoo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ydepotter.d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jydepotter.dk/Billeder/FlashKogepotteDK/Kogepotte/index.htm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Werkzeuge und Techniken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Stelle deine eigenen Jütentöpfe </a:t>
            </a:r>
            <a:r>
              <a:rPr lang="da-DK" dirty="0"/>
              <a:t>– </a:t>
            </a:r>
            <a:r>
              <a:rPr lang="da-DK" dirty="0" smtClean="0"/>
              <a:t>Pferde – Kerzenleuchter her</a:t>
            </a:r>
            <a:endParaRPr lang="da-DK" dirty="0"/>
          </a:p>
          <a:p>
            <a:r>
              <a:rPr lang="da-DK" dirty="0" smtClean="0">
                <a:hlinkClick r:id="rId2"/>
              </a:rPr>
              <a:t>Knudsgaard</a:t>
            </a:r>
            <a:r>
              <a:rPr lang="da-DK" dirty="0"/>
              <a:t> </a:t>
            </a:r>
            <a:r>
              <a:rPr lang="da-DK" dirty="0" smtClean="0"/>
              <a:t>historische Werkstatt</a:t>
            </a:r>
          </a:p>
          <a:p>
            <a:endParaRPr lang="da-DK" dirty="0"/>
          </a:p>
        </p:txBody>
      </p:sp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a-DK" dirty="0" smtClean="0"/>
              <a:t>Kochtopf</a:t>
            </a:r>
            <a:endParaRPr lang="da-DK" dirty="0"/>
          </a:p>
        </p:txBody>
      </p:sp>
      <p:sp>
        <p:nvSpPr>
          <p:cNvPr id="22538" name="Rectangle 10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sz="2400" dirty="0" smtClean="0"/>
              <a:t>Ein Löffelblatt um die Rundungen zu verbessern</a:t>
            </a:r>
          </a:p>
          <a:p>
            <a:r>
              <a:rPr lang="da-DK" sz="2400" dirty="0" smtClean="0"/>
              <a:t>Säge eines von einem alten Löffel ab und schärfe alle Kanten rundherum</a:t>
            </a:r>
            <a:endParaRPr lang="da-DK" sz="2400" dirty="0"/>
          </a:p>
        </p:txBody>
      </p:sp>
      <p:pic>
        <p:nvPicPr>
          <p:cNvPr id="22544" name="Picture 16" descr="3500 Kogegryde (2) (Kopier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225" y="1600200"/>
            <a:ext cx="3890963" cy="2185988"/>
          </a:xfrm>
          <a:noFill/>
          <a:ln/>
        </p:spPr>
      </p:pic>
      <p:pic>
        <p:nvPicPr>
          <p:cNvPr id="22546" name="Picture 18" descr="3500 Kogegryde (5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22548" name="Picture 20" descr="3500 Kogegryde (4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0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a-DK" dirty="0" smtClean="0"/>
              <a:t>Kochtopf</a:t>
            </a:r>
            <a:endParaRPr lang="da-DK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quarter" idx="3"/>
          </p:nvPr>
        </p:nvSpPr>
        <p:spPr>
          <a:noFill/>
        </p:spPr>
        <p:txBody>
          <a:bodyPr/>
          <a:lstStyle/>
          <a:p>
            <a:r>
              <a:rPr lang="da-DK" sz="2400" dirty="0" smtClean="0"/>
              <a:t>Altes, glattes Tafelmesser</a:t>
            </a:r>
            <a:endParaRPr lang="da-DK" sz="2400" dirty="0"/>
          </a:p>
          <a:p>
            <a:r>
              <a:rPr lang="de-DE" sz="2400" dirty="0" smtClean="0"/>
              <a:t>Man zieht es immer mit schrägen Bewegungen über die Oberfläche, um das beste Ergebnis zu erhalten</a:t>
            </a:r>
            <a:endParaRPr lang="da-DK" sz="2400" dirty="0"/>
          </a:p>
        </p:txBody>
      </p:sp>
      <p:pic>
        <p:nvPicPr>
          <p:cNvPr id="26636" name="Picture 12" descr="3500 Kogegryde (3) (Kopier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225" y="1600200"/>
            <a:ext cx="3890963" cy="2185988"/>
          </a:xfrm>
          <a:noFill/>
          <a:ln/>
        </p:spPr>
      </p:pic>
      <p:pic>
        <p:nvPicPr>
          <p:cNvPr id="26640" name="Picture 16" descr="3500 Kogegryde (6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26642" name="Picture 18" descr="3500 Kogegryde (9) (Kopier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53138" y="3938588"/>
            <a:ext cx="1228725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Kochtopf</a:t>
            </a:r>
            <a:endParaRPr lang="da-DK" dirty="0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Ist es zu schwierig,den Topf die ganze Zeit zu halten, kann man auch in eine Platte ein Loch sägen, um den Topf so standfest zu machen</a:t>
            </a:r>
          </a:p>
          <a:p>
            <a:r>
              <a:rPr lang="da-DK" sz="2800" dirty="0" smtClean="0"/>
              <a:t> So können sie mit dem Stein und dem Messer von unten nach oben arbeiten</a:t>
            </a:r>
            <a:endParaRPr lang="da-DK" sz="2800" dirty="0"/>
          </a:p>
        </p:txBody>
      </p:sp>
      <p:pic>
        <p:nvPicPr>
          <p:cNvPr id="28684" name="Picture 12" descr="3500 Kogegryde (7) (Kopier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27325"/>
            <a:ext cx="4038600" cy="227012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Große Töpfe können problematisch sein</a:t>
            </a:r>
            <a:endParaRPr lang="da-DK" sz="2800" dirty="0"/>
          </a:p>
          <a:p>
            <a:r>
              <a:rPr lang="da-DK" sz="2800" dirty="0" smtClean="0"/>
              <a:t>Das Gewicht des Tons kann die Wände verformen oder gar Risse erzeugen</a:t>
            </a:r>
            <a:endParaRPr lang="da-DK" sz="2800" dirty="0"/>
          </a:p>
          <a:p>
            <a:r>
              <a:rPr lang="de-DE" sz="2800" dirty="0" smtClean="0"/>
              <a:t>Deshalb benutzen wir manchmal Platten-Technik und "Schuhe“ (Füßchen)</a:t>
            </a:r>
            <a:endParaRPr lang="da-DK" sz="2800" dirty="0"/>
          </a:p>
        </p:txBody>
      </p:sp>
      <p:pic>
        <p:nvPicPr>
          <p:cNvPr id="40970" name="Picture 10" descr="potter (1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4175" y="1600200"/>
            <a:ext cx="2405063" cy="2185988"/>
          </a:xfrm>
          <a:noFill/>
          <a:ln/>
        </p:spPr>
      </p:pic>
      <p:pic>
        <p:nvPicPr>
          <p:cNvPr id="40971" name="Picture 11" descr="rand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9625" y="3938588"/>
            <a:ext cx="15557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sz="2800" dirty="0" smtClean="0"/>
              <a:t>" Der Schuh " kann so einfach sein wie eine Schüssel aus der Küche</a:t>
            </a:r>
          </a:p>
          <a:p>
            <a:r>
              <a:rPr lang="da-DK" sz="2800" dirty="0" smtClean="0"/>
              <a:t>Die Platten müssen alle die gleiche Dicke und Konsistenz haben</a:t>
            </a:r>
          </a:p>
          <a:p>
            <a:r>
              <a:rPr lang="de-DE" sz="2800" dirty="0" smtClean="0"/>
              <a:t>Man kann nur mit Ton arbeiten, der so weich ist,  dass er fast an den fingern kleben bleibt</a:t>
            </a:r>
            <a:endParaRPr lang="da-DK" sz="2800" dirty="0"/>
          </a:p>
        </p:txBody>
      </p:sp>
      <p:pic>
        <p:nvPicPr>
          <p:cNvPr id="43025" name="Picture 17" descr="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43026" name="Picture 18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r>
              <a:rPr lang="de-DE" sz="2800" dirty="0" smtClean="0"/>
              <a:t>Gut gekneteten Ton in Kastenform bringen</a:t>
            </a:r>
            <a:endParaRPr lang="da-DK" sz="2800" dirty="0"/>
          </a:p>
          <a:p>
            <a:r>
              <a:rPr lang="da-DK" sz="2800" dirty="0" smtClean="0"/>
              <a:t>2 Leisten garantieren, das alle Scheien gleich dick werden</a:t>
            </a:r>
          </a:p>
        </p:txBody>
      </p:sp>
      <p:pic>
        <p:nvPicPr>
          <p:cNvPr id="46088" name="Picture 8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46089" name="Picture 9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3138" y="3938588"/>
            <a:ext cx="1228725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r>
              <a:rPr lang="da-DK" sz="2800" dirty="0" smtClean="0"/>
              <a:t>Die Schüssel wird in eine dünne Plastiktüte verpackt</a:t>
            </a:r>
          </a:p>
          <a:p>
            <a:r>
              <a:rPr lang="da-DK" sz="2800" dirty="0" smtClean="0"/>
              <a:t>Nun die Tonplatten zusammensetzen und mit Druck  mit einander verbinden</a:t>
            </a:r>
          </a:p>
        </p:txBody>
      </p:sp>
      <p:pic>
        <p:nvPicPr>
          <p:cNvPr id="49160" name="Picture 8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49161" name="Picture 9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r>
              <a:rPr lang="da-DK" sz="2800" dirty="0" smtClean="0"/>
              <a:t>Eine Platte so zuschneiden, dass sie überlappt in den Lücken</a:t>
            </a:r>
            <a:endParaRPr lang="da-DK" sz="2800" dirty="0"/>
          </a:p>
          <a:p>
            <a:r>
              <a:rPr lang="da-DK" sz="2800" dirty="0" smtClean="0"/>
              <a:t>HINWEIS Der feuchte Ton sorgt dafür, das man nicht mit Schlicker arbeiten muss um die Platten zu verbinden</a:t>
            </a:r>
            <a:endParaRPr lang="da-DK" sz="2800" dirty="0"/>
          </a:p>
        </p:txBody>
      </p:sp>
      <p:pic>
        <p:nvPicPr>
          <p:cNvPr id="51208" name="Picture 8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51209" name="Picture 9" descr="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Die Fugen müssen gut zusammengefügt und geglättet sein, bevor man die näcste Etage darauf- setzt</a:t>
            </a:r>
            <a:endParaRPr lang="da-DK" sz="2800" dirty="0"/>
          </a:p>
          <a:p>
            <a:pPr>
              <a:buFont typeface="Wingdings" pitchFamily="2" charset="2"/>
              <a:buNone/>
            </a:pPr>
            <a:endParaRPr lang="da-DK" sz="2800" dirty="0"/>
          </a:p>
        </p:txBody>
      </p:sp>
      <p:pic>
        <p:nvPicPr>
          <p:cNvPr id="53256" name="Picture 8" descr="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53261" name="Picture 13" descr="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r>
              <a:rPr lang="da-DK" sz="2800" dirty="0" smtClean="0"/>
              <a:t>Das Messer kann hier gut für Innen und Außen benutzt werden</a:t>
            </a:r>
            <a:endParaRPr lang="da-DK" sz="2800" dirty="0"/>
          </a:p>
        </p:txBody>
      </p:sp>
      <p:pic>
        <p:nvPicPr>
          <p:cNvPr id="55303" name="Picture 7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55304" name="Picture 8" descr="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potte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4175"/>
            <a:ext cx="8229600" cy="5630863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Die letzte Reihe Platten bildet den Kragen</a:t>
            </a:r>
          </a:p>
          <a:p>
            <a:r>
              <a:rPr lang="de-DE" sz="2800" dirty="0" smtClean="0"/>
              <a:t>Diese Art von Topf ist , nebenbei bemerkt, ein Kochtopf - recht häufig in Nordjütland</a:t>
            </a:r>
            <a:endParaRPr lang="da-DK" sz="2800" dirty="0"/>
          </a:p>
        </p:txBody>
      </p:sp>
      <p:pic>
        <p:nvPicPr>
          <p:cNvPr id="57352" name="Picture 8" descr="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57353" name="Picture 9" descr="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dirty="0" smtClean="0"/>
              <a:t>Der Kragen geglättet und gleichmäßig abgeschnitten</a:t>
            </a:r>
            <a:endParaRPr lang="da-DK" sz="2800" dirty="0"/>
          </a:p>
        </p:txBody>
      </p:sp>
      <p:pic>
        <p:nvPicPr>
          <p:cNvPr id="59400" name="Picture 8" descr="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59401" name="Picture 9" descr="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Nimm dir Zeit für den Kragen</a:t>
            </a:r>
          </a:p>
          <a:p>
            <a:r>
              <a:rPr lang="da-DK" sz="2800" dirty="0" smtClean="0"/>
              <a:t>Er ist sehr wichtig für das Aussehen des Topfes</a:t>
            </a:r>
          </a:p>
          <a:p>
            <a:r>
              <a:rPr lang="da-DK" sz="2800" dirty="0" smtClean="0"/>
              <a:t>Nenutze 3 Finger udn das feuchte Tuch um ihn gleichmäßig dick auszuformen</a:t>
            </a:r>
            <a:endParaRPr lang="da-DK" sz="2800" dirty="0"/>
          </a:p>
        </p:txBody>
      </p:sp>
      <p:pic>
        <p:nvPicPr>
          <p:cNvPr id="61448" name="Picture 8" descr="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3213" y="1600200"/>
            <a:ext cx="2566987" cy="2185988"/>
          </a:xfrm>
          <a:noFill/>
          <a:ln/>
        </p:spPr>
      </p:pic>
      <p:pic>
        <p:nvPicPr>
          <p:cNvPr id="61449" name="Picture 9" descr="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3713" y="3938588"/>
            <a:ext cx="2187575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r>
              <a:rPr lang="da-DK" sz="2800" dirty="0" smtClean="0"/>
              <a:t>Wenn der Ton sich stabil genug anfühlt, wendet man den Topf und stellt ihn auf den Kopf und entfernt die Schüssel</a:t>
            </a:r>
            <a:endParaRPr lang="da-DK" sz="2800" dirty="0"/>
          </a:p>
          <a:p>
            <a:r>
              <a:rPr lang="da-DK" sz="2800" dirty="0" smtClean="0"/>
              <a:t>Es darf nicht schon lederhart sein</a:t>
            </a:r>
            <a:endParaRPr lang="da-DK" sz="2800" dirty="0"/>
          </a:p>
          <a:p>
            <a:r>
              <a:rPr lang="da-DK" sz="2800" dirty="0" smtClean="0"/>
              <a:t>Spuren der Nähte ausglätten </a:t>
            </a:r>
            <a:endParaRPr lang="da-DK" sz="2800" dirty="0"/>
          </a:p>
        </p:txBody>
      </p:sp>
      <p:pic>
        <p:nvPicPr>
          <p:cNvPr id="63495" name="Picture 7" descr="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63496" name="Picture 8" descr="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Die Messerspuren sind sichtbar</a:t>
            </a:r>
          </a:p>
          <a:p>
            <a:r>
              <a:rPr lang="da-DK" sz="2800" dirty="0" smtClean="0"/>
              <a:t>Achten sie darauf, schräg zu glätten</a:t>
            </a:r>
            <a:endParaRPr lang="da-DK" sz="2800" dirty="0"/>
          </a:p>
          <a:p>
            <a:r>
              <a:rPr lang="da-DK" sz="2800" dirty="0" smtClean="0"/>
              <a:t>Zum Schluss glättet man die Oberfläche mit dünnem Schlicker </a:t>
            </a:r>
            <a:endParaRPr lang="da-DK" sz="2800" dirty="0"/>
          </a:p>
          <a:p>
            <a:r>
              <a:rPr lang="da-DK" sz="2800" dirty="0" smtClean="0"/>
              <a:t>Die Verwendung von sauberem Wasser ist nicht empfehlenswert</a:t>
            </a:r>
            <a:endParaRPr lang="da-DK" sz="2800" dirty="0"/>
          </a:p>
        </p:txBody>
      </p:sp>
      <p:pic>
        <p:nvPicPr>
          <p:cNvPr id="65544" name="Picture 8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27325"/>
            <a:ext cx="4038600" cy="227012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Beim ansetzen der Henkel sollte man Schlicker verwenden um eine gute Verbindung zu erreichen </a:t>
            </a:r>
          </a:p>
          <a:p>
            <a:r>
              <a:rPr lang="da-DK" sz="2800" dirty="0" smtClean="0"/>
              <a:t>Nun deckt man mit Plastikfolie ab, lässt aber etwas Belüftung und die Schale kann trocknen</a:t>
            </a:r>
          </a:p>
          <a:p>
            <a:r>
              <a:rPr lang="da-DK" sz="2800" dirty="0" smtClean="0"/>
              <a:t>kann Wochen dauern!!</a:t>
            </a:r>
            <a:endParaRPr lang="da-DK" sz="2800" dirty="0"/>
          </a:p>
        </p:txBody>
      </p:sp>
      <p:pic>
        <p:nvPicPr>
          <p:cNvPr id="68616" name="Picture 8" descr="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68617" name="Picture 9" descr="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da-DK" dirty="0" smtClean="0"/>
              <a:t>Plattentechnik– beschuhte Töpfe</a:t>
            </a:r>
            <a:endParaRPr lang="da-DK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500174"/>
            <a:ext cx="4038600" cy="485778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a-DK" sz="2400" dirty="0" smtClean="0"/>
              <a:t>wenn sie Hilfe brauchen, evtl per Videokonferenz? </a:t>
            </a:r>
            <a:r>
              <a:rPr lang="da-DK" sz="2400" dirty="0" smtClean="0">
                <a:hlinkClick r:id="rId2"/>
              </a:rPr>
              <a:t>Mail</a:t>
            </a:r>
            <a:endParaRPr lang="da-DK" sz="2400" dirty="0"/>
          </a:p>
          <a:p>
            <a:r>
              <a:rPr lang="da-DK" sz="2400" dirty="0" smtClean="0"/>
              <a:t>Mein Skypename ist oleflemming1</a:t>
            </a:r>
            <a:endParaRPr lang="da-DK" sz="2400" dirty="0"/>
          </a:p>
          <a:p>
            <a:r>
              <a:rPr lang="da-DK" sz="2400" dirty="0" smtClean="0"/>
              <a:t>Das könnte wichtig sein um richtig arbeiten  zu können</a:t>
            </a:r>
            <a:endParaRPr lang="da-DK" sz="2400" dirty="0"/>
          </a:p>
          <a:p>
            <a:r>
              <a:rPr lang="da-DK" sz="2400" dirty="0" smtClean="0"/>
              <a:t>Schlamperei wird bestraft</a:t>
            </a:r>
          </a:p>
          <a:p>
            <a:r>
              <a:rPr lang="da-DK" sz="2400" dirty="0" smtClean="0"/>
              <a:t>Während des Brandes steigt die Temperatur innerhalb einer Stunde auf über 800° </a:t>
            </a:r>
          </a:p>
          <a:p>
            <a:r>
              <a:rPr lang="da-DK" sz="2400" dirty="0" smtClean="0">
                <a:hlinkClick r:id="rId3"/>
              </a:rPr>
              <a:t>Schauen sie hier</a:t>
            </a:r>
            <a:endParaRPr lang="da-DK" sz="2400" dirty="0" smtClean="0"/>
          </a:p>
          <a:p>
            <a:endParaRPr lang="da-DK" sz="2400" dirty="0" smtClean="0"/>
          </a:p>
          <a:p>
            <a:pPr>
              <a:buNone/>
            </a:pPr>
            <a:endParaRPr lang="da-DK" sz="2400" dirty="0">
              <a:hlinkClick r:id="rId3"/>
            </a:endParaRPr>
          </a:p>
          <a:p>
            <a:pPr>
              <a:buFont typeface="Wingdings" pitchFamily="2" charset="2"/>
              <a:buNone/>
            </a:pPr>
            <a:endParaRPr lang="da-DK" sz="2400" dirty="0"/>
          </a:p>
        </p:txBody>
      </p:sp>
      <p:pic>
        <p:nvPicPr>
          <p:cNvPr id="70664" name="Picture 8" descr="SLU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08638" y="1600200"/>
            <a:ext cx="2117725" cy="2185988"/>
          </a:xfrm>
          <a:noFill/>
          <a:ln/>
        </p:spPr>
      </p:pic>
      <p:pic>
        <p:nvPicPr>
          <p:cNvPr id="70665" name="Picture 9" descr="Firering Pots 0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946525"/>
            <a:ext cx="2905125" cy="2179638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Werkzeug und Techniken 2</a:t>
            </a:r>
            <a:endParaRPr lang="da-DK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Mach dein eigenes Pferd oder Kerzenleuchter</a:t>
            </a:r>
          </a:p>
          <a:p>
            <a:r>
              <a:rPr lang="da-DK" dirty="0" smtClean="0">
                <a:hlinkClick r:id="rId2"/>
              </a:rPr>
              <a:t>Knudsgaard </a:t>
            </a:r>
            <a:r>
              <a:rPr lang="da-DK" dirty="0">
                <a:hlinkClick r:id="rId2"/>
              </a:rPr>
              <a:t>Kulturhistoriske Værksted</a:t>
            </a:r>
            <a:endParaRPr lang="da-DK" dirty="0"/>
          </a:p>
        </p:txBody>
      </p:sp>
    </p:spTree>
  </p:cSld>
  <p:clrMapOvr>
    <a:masterClrMapping/>
  </p:clrMapOvr>
  <p:transition advTm="8000"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Schneiden-Kneten-Pferd</a:t>
            </a:r>
            <a:endParaRPr lang="da-DK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sz="2800" dirty="0" smtClean="0"/>
              <a:t>Rolle eine Tonwurst mit 6cm Durchmesser</a:t>
            </a:r>
          </a:p>
          <a:p>
            <a:pPr>
              <a:lnSpc>
                <a:spcPct val="90000"/>
              </a:lnSpc>
            </a:pPr>
            <a:r>
              <a:rPr lang="da-DK" sz="2800" dirty="0" smtClean="0"/>
              <a:t>Rolle dann flach auf 8cm Breite und ungefähr 2cm Stärke an einer Seite und 4 cm an der Anderen</a:t>
            </a:r>
          </a:p>
          <a:p>
            <a:pPr>
              <a:lnSpc>
                <a:spcPct val="90000"/>
              </a:lnSpc>
            </a:pPr>
            <a:r>
              <a:rPr lang="da-DK" sz="2800" dirty="0" smtClean="0"/>
              <a:t>Placiere die Schablone so, das der Kopf auf der flachen Seite liegt und die Beine auf der Dickeren</a:t>
            </a:r>
            <a:endParaRPr lang="da-DK" sz="2800" dirty="0"/>
          </a:p>
        </p:txBody>
      </p:sp>
      <p:pic>
        <p:nvPicPr>
          <p:cNvPr id="74756" name="Picture 4" descr="heste (4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74757" name="Picture 5" descr="heste (3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  <p:transition advTm="8000"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Schneiden-Kneten-Pferd</a:t>
            </a:r>
            <a:endParaRPr lang="da-DK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r>
              <a:rPr lang="da-DK" sz="2800" dirty="0" smtClean="0"/>
              <a:t>Ein kleines Kartoffelmesser ist ein geeignetes Werkzeug um die Form auszuschneiden</a:t>
            </a:r>
            <a:endParaRPr lang="da-DK" sz="2800" dirty="0"/>
          </a:p>
        </p:txBody>
      </p:sp>
      <p:pic>
        <p:nvPicPr>
          <p:cNvPr id="75780" name="Picture 4" descr="heste (2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75781" name="Picture 5" descr="heste (5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  <p:transition advTm="8000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Werkzeug</a:t>
            </a:r>
            <a:endParaRPr lang="da-DK" dirty="0"/>
          </a:p>
        </p:txBody>
      </p:sp>
      <p:pic>
        <p:nvPicPr>
          <p:cNvPr id="10256" name="Picture 16" descr="Start (3) (Kopier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5725" y="1600200"/>
            <a:ext cx="3890963" cy="2185988"/>
          </a:xfrm>
          <a:noFill/>
          <a:ln/>
        </p:spPr>
      </p:pic>
      <p:sp>
        <p:nvSpPr>
          <p:cNvPr id="10252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sz="2400" dirty="0" smtClean="0"/>
              <a:t>Schlicker ( dünner, mit Wasser verrührter Ton)</a:t>
            </a:r>
            <a:endParaRPr lang="da-DK" sz="2400" dirty="0"/>
          </a:p>
          <a:p>
            <a:pPr>
              <a:lnSpc>
                <a:spcPct val="90000"/>
              </a:lnSpc>
            </a:pPr>
            <a:r>
              <a:rPr lang="da-DK" sz="2400" dirty="0" smtClean="0"/>
              <a:t>Ein Tuch</a:t>
            </a:r>
            <a:endParaRPr lang="da-DK" sz="2400" dirty="0"/>
          </a:p>
          <a:p>
            <a:pPr>
              <a:lnSpc>
                <a:spcPct val="90000"/>
              </a:lnSpc>
            </a:pPr>
            <a:r>
              <a:rPr lang="da-DK" sz="2400" dirty="0" smtClean="0"/>
              <a:t>Stein (runder Stein</a:t>
            </a:r>
            <a:r>
              <a:rPr lang="da-DK" sz="2400" dirty="0"/>
              <a:t>) </a:t>
            </a:r>
          </a:p>
          <a:p>
            <a:pPr>
              <a:lnSpc>
                <a:spcPct val="90000"/>
              </a:lnSpc>
            </a:pPr>
            <a:r>
              <a:rPr lang="da-DK" sz="2400" dirty="0" smtClean="0"/>
              <a:t>Messer und Löffel in verschiedenen  Größen und Formen</a:t>
            </a:r>
            <a:endParaRPr lang="da-DK" sz="2400" dirty="0"/>
          </a:p>
          <a:p>
            <a:pPr>
              <a:lnSpc>
                <a:spcPct val="90000"/>
              </a:lnSpc>
            </a:pPr>
            <a:r>
              <a:rPr lang="da-DK" sz="2400" dirty="0" smtClean="0"/>
              <a:t>Die Laffen der Löffel (die Kelle) eigenen sich gut um den Ton abzuschaben</a:t>
            </a:r>
            <a:endParaRPr lang="da-DK" sz="2400" dirty="0"/>
          </a:p>
        </p:txBody>
      </p:sp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Schneiden-Kneten-Pferd</a:t>
            </a:r>
            <a:endParaRPr lang="da-DK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An dem ausgeschnittenen Pferd die Beine ”teilen” </a:t>
            </a:r>
          </a:p>
          <a:p>
            <a:r>
              <a:rPr lang="da-DK" sz="2800" dirty="0" smtClean="0"/>
              <a:t>Der Rest besteht aus kneten,kneifen und glätten</a:t>
            </a:r>
            <a:endParaRPr lang="da-DK" sz="2800" dirty="0"/>
          </a:p>
        </p:txBody>
      </p:sp>
      <p:pic>
        <p:nvPicPr>
          <p:cNvPr id="76804" name="Picture 4" descr="heste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76805" name="Picture 5" descr="heste (6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3400" y="3938588"/>
            <a:ext cx="2108200" cy="2187575"/>
          </a:xfrm>
          <a:noFill/>
          <a:ln/>
        </p:spPr>
      </p:pic>
    </p:spTree>
  </p:cSld>
  <p:clrMapOvr>
    <a:masterClrMapping/>
  </p:clrMapOvr>
  <p:transition advTm="8000"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a-DK" dirty="0" smtClean="0"/>
              <a:t>Schneiden-Kneten-Pferd</a:t>
            </a:r>
            <a:endParaRPr lang="da-DK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sz="2400" dirty="0" smtClean="0"/>
              <a:t>Wenn es lederhart ist, glättet man mit einem Teelöffel oder mit einem Bohrer</a:t>
            </a:r>
          </a:p>
          <a:p>
            <a:r>
              <a:rPr lang="da-DK" sz="2400" dirty="0" smtClean="0"/>
              <a:t>Alles, was glatt und hart ist, kann dafür benutzt werden</a:t>
            </a:r>
          </a:p>
        </p:txBody>
      </p:sp>
      <p:pic>
        <p:nvPicPr>
          <p:cNvPr id="77828" name="Picture 4" descr="heste (7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1275" y="1600200"/>
            <a:ext cx="3092450" cy="2185988"/>
          </a:xfrm>
          <a:noFill/>
          <a:ln/>
        </p:spPr>
      </p:pic>
      <p:pic>
        <p:nvPicPr>
          <p:cNvPr id="77829" name="Picture 5" descr="heste (8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8400" y="3938588"/>
            <a:ext cx="2616200" cy="2187575"/>
          </a:xfrm>
          <a:noFill/>
          <a:ln/>
        </p:spPr>
      </p:pic>
      <p:pic>
        <p:nvPicPr>
          <p:cNvPr id="77830" name="Picture 6" descr="heste (9) (Kopier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33988" y="3938588"/>
            <a:ext cx="2867025" cy="2187575"/>
          </a:xfrm>
          <a:noFill/>
          <a:ln/>
        </p:spPr>
      </p:pic>
    </p:spTree>
  </p:cSld>
  <p:clrMapOvr>
    <a:masterClrMapping/>
  </p:clrMapOvr>
  <p:transition advTm="8000"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r>
              <a:rPr lang="da-DK" dirty="0" smtClean="0"/>
              <a:t>Kerzenleuchter</a:t>
            </a:r>
            <a:endParaRPr lang="da-DK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r>
              <a:rPr lang="da-DK" sz="2800" dirty="0" smtClean="0"/>
              <a:t>Rotton mit Sand</a:t>
            </a:r>
          </a:p>
          <a:p>
            <a:r>
              <a:rPr lang="da-DK" sz="2800" dirty="0" smtClean="0"/>
              <a:t>Zu einem Stab geknetet und geklopft</a:t>
            </a:r>
          </a:p>
          <a:p>
            <a:r>
              <a:rPr lang="da-DK" sz="2800" dirty="0" smtClean="0"/>
              <a:t>In 5cm lange Stücke geschnitten</a:t>
            </a:r>
          </a:p>
        </p:txBody>
      </p:sp>
      <p:pic>
        <p:nvPicPr>
          <p:cNvPr id="78852" name="Picture 4" descr="nov2012 027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78853" name="Picture 5" descr="nov2012 028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  <p:transition advTm="8000"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Kerzenleuchter</a:t>
            </a:r>
            <a:endParaRPr lang="da-DK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a-DK" sz="2800" dirty="0"/>
          </a:p>
          <a:p>
            <a:endParaRPr lang="da-DK" sz="2800" dirty="0"/>
          </a:p>
          <a:p>
            <a:r>
              <a:rPr lang="da-DK" sz="2800" dirty="0" smtClean="0"/>
              <a:t>Nun formt man die schrägen Seiten</a:t>
            </a:r>
          </a:p>
          <a:p>
            <a:r>
              <a:rPr lang="da-DK" sz="2800" dirty="0" smtClean="0"/>
              <a:t>Der Boden muss ausgehöhlt werden, sonst ist der Ton zu dick zum Trocknen und Brennen</a:t>
            </a:r>
            <a:endParaRPr lang="da-DK" sz="2800" dirty="0"/>
          </a:p>
        </p:txBody>
      </p:sp>
      <p:pic>
        <p:nvPicPr>
          <p:cNvPr id="79876" name="Picture 4" descr="nov2012 033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79877" name="Picture 5" descr="nov2012 034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4750" y="3938588"/>
            <a:ext cx="3365500" cy="2187575"/>
          </a:xfrm>
          <a:noFill/>
          <a:ln/>
        </p:spPr>
      </p:pic>
    </p:spTree>
  </p:cSld>
  <p:clrMapOvr>
    <a:masterClrMapping/>
  </p:clrMapOvr>
  <p:transition advTm="8000"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Kerzenleuchter</a:t>
            </a:r>
            <a:endParaRPr lang="da-DK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8736"/>
            <a:ext cx="4038600" cy="4697427"/>
          </a:xfrm>
        </p:spPr>
        <p:txBody>
          <a:bodyPr/>
          <a:lstStyle/>
          <a:p>
            <a:r>
              <a:rPr lang="da-DK" sz="2800" dirty="0" smtClean="0"/>
              <a:t>Mit einer Schlinge wird das Loch für die Kerze gemacht</a:t>
            </a:r>
            <a:endParaRPr lang="da-DK" sz="2800" dirty="0"/>
          </a:p>
          <a:p>
            <a:r>
              <a:rPr lang="da-DK" sz="2800" dirty="0" smtClean="0"/>
              <a:t>Das Loch soll ein wenig zu groß sein</a:t>
            </a:r>
            <a:endParaRPr lang="da-DK" sz="2800" dirty="0"/>
          </a:p>
          <a:p>
            <a:r>
              <a:rPr lang="da-DK" sz="2800" dirty="0" smtClean="0"/>
              <a:t>Die Trocknung sollte ein paar Wochen dauern</a:t>
            </a:r>
          </a:p>
          <a:p>
            <a:r>
              <a:rPr lang="da-DK" sz="2800" dirty="0" smtClean="0"/>
              <a:t>Währendesse lose abdecken mit Plastik </a:t>
            </a:r>
          </a:p>
          <a:p>
            <a:r>
              <a:rPr lang="da-DK" sz="2800" dirty="0" smtClean="0"/>
              <a:t>Der Brand ? Schau </a:t>
            </a:r>
            <a:r>
              <a:rPr lang="da-DK" sz="2800" dirty="0" smtClean="0">
                <a:hlinkClick r:id="rId2"/>
              </a:rPr>
              <a:t>hier</a:t>
            </a:r>
            <a:endParaRPr lang="da-DK" sz="2800" dirty="0"/>
          </a:p>
        </p:txBody>
      </p:sp>
      <p:pic>
        <p:nvPicPr>
          <p:cNvPr id="80900" name="Picture 4" descr="nov2012 037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80901" name="Picture 5" descr="nov2012 038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7175" y="3938588"/>
            <a:ext cx="2660650" cy="2187575"/>
          </a:xfrm>
          <a:noFill/>
          <a:ln/>
        </p:spPr>
      </p:pic>
    </p:spTree>
  </p:cSld>
  <p:clrMapOvr>
    <a:masterClrMapping/>
  </p:clrMapOvr>
  <p:transition advTm="8000"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Hilfe</a:t>
            </a:r>
            <a:endParaRPr lang="da-DK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Kontakt per </a:t>
            </a:r>
            <a:r>
              <a:rPr lang="da-DK" dirty="0"/>
              <a:t>mail </a:t>
            </a:r>
            <a:r>
              <a:rPr lang="da-DK" dirty="0">
                <a:hlinkClick r:id="rId2"/>
              </a:rPr>
              <a:t>oleflemming@yahoo.dk</a:t>
            </a:r>
            <a:endParaRPr lang="da-DK" dirty="0"/>
          </a:p>
          <a:p>
            <a:r>
              <a:rPr lang="da-DK" dirty="0" smtClean="0"/>
              <a:t>Oder über </a:t>
            </a:r>
            <a:r>
              <a:rPr lang="da-DK" dirty="0"/>
              <a:t>Skype oleflemming1</a:t>
            </a:r>
          </a:p>
          <a:p>
            <a:r>
              <a:rPr lang="de-DE" dirty="0"/>
              <a:t>S</a:t>
            </a:r>
            <a:r>
              <a:rPr lang="de-DE" dirty="0" smtClean="0"/>
              <a:t>ollten sie erwägen, sich an einem Kurs zu beteiligen hier bei </a:t>
            </a:r>
            <a:r>
              <a:rPr lang="de-DE" dirty="0" err="1" smtClean="0"/>
              <a:t>Knudsgaard</a:t>
            </a:r>
            <a:r>
              <a:rPr lang="de-DE" dirty="0" smtClean="0"/>
              <a:t> ?</a:t>
            </a:r>
            <a:endParaRPr lang="da-DK" dirty="0"/>
          </a:p>
          <a:p>
            <a:r>
              <a:rPr lang="da-DK" dirty="0" smtClean="0"/>
              <a:t>Kurse findet man mit der Suche auf </a:t>
            </a:r>
            <a:r>
              <a:rPr lang="da-DK" dirty="0" smtClean="0">
                <a:hlinkClick r:id="rId3"/>
              </a:rPr>
              <a:t>Kultunaut</a:t>
            </a:r>
            <a:endParaRPr lang="da-DK" dirty="0"/>
          </a:p>
          <a:p>
            <a:r>
              <a:rPr lang="da-DK" dirty="0" smtClean="0"/>
              <a:t>Oder besuchen sie meine </a:t>
            </a:r>
            <a:r>
              <a:rPr lang="da-DK" smtClean="0"/>
              <a:t>Webseite </a:t>
            </a:r>
            <a:r>
              <a:rPr lang="da-DK" smtClean="0">
                <a:hlinkClick r:id="rId4"/>
              </a:rPr>
              <a:t>Jydepotter.dk</a:t>
            </a:r>
            <a:endParaRPr lang="da-DK" dirty="0"/>
          </a:p>
        </p:txBody>
      </p:sp>
    </p:spTree>
  </p:cSld>
  <p:clrMapOvr>
    <a:masterClrMapping/>
  </p:clrMapOvr>
  <p:transition advTm="8000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Vorbereitung des Tons</a:t>
            </a:r>
            <a:endParaRPr lang="da-DK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285860"/>
            <a:ext cx="4038600" cy="5257800"/>
          </a:xfrm>
        </p:spPr>
        <p:txBody>
          <a:bodyPr/>
          <a:lstStyle/>
          <a:p>
            <a:r>
              <a:rPr lang="da-DK" sz="2400" dirty="0" smtClean="0"/>
              <a:t>Am Besten eignet sich Glimmerton(ein rotbrennender Blautontyp)</a:t>
            </a:r>
            <a:endParaRPr lang="da-DK" sz="2400" dirty="0"/>
          </a:p>
          <a:p>
            <a:r>
              <a:rPr lang="da-DK" sz="2400" dirty="0" smtClean="0"/>
              <a:t>Töpfe aus rotem Ton kann man nicht von denen aus Glimmerton unterscheiden. Den Unterschied sieht man nur, wenn man beide zer-schlägt und die Scherben vergleicht.</a:t>
            </a:r>
            <a:endParaRPr lang="da-DK" sz="2400" dirty="0"/>
          </a:p>
          <a:p>
            <a:r>
              <a:rPr lang="da-DK" sz="2400" dirty="0" smtClean="0"/>
              <a:t>Der reine Rotton ist zu dick, er muss mit Sand gemagert werden. (niemals Sand vom Strand nehmen!!!!)</a:t>
            </a:r>
            <a:endParaRPr lang="da-DK" sz="2400" dirty="0"/>
          </a:p>
        </p:txBody>
      </p:sp>
      <p:pic>
        <p:nvPicPr>
          <p:cNvPr id="7179" name="Picture 11" descr="Start (1) (Kopier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27325"/>
            <a:ext cx="4038600" cy="227012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Vorbereiten des Tons</a:t>
            </a:r>
            <a:endParaRPr lang="da-DK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sz="2800" dirty="0" smtClean="0"/>
              <a:t>Fein gesiebter roter Gießereisand um ihn mit dem Ton zu mischen</a:t>
            </a:r>
            <a:endParaRPr lang="da-DK" sz="2800" dirty="0"/>
          </a:p>
          <a:p>
            <a:r>
              <a:rPr lang="da-DK" sz="2800" dirty="0" smtClean="0"/>
              <a:t>Roter Ton, muss gemagert werden</a:t>
            </a:r>
            <a:endParaRPr lang="da-DK" sz="2800" dirty="0"/>
          </a:p>
          <a:p>
            <a:r>
              <a:rPr lang="da-DK" sz="2800" dirty="0" smtClean="0"/>
              <a:t>Während der Arbeit ein wenig Wasser</a:t>
            </a:r>
            <a:endParaRPr lang="da-DK" sz="2800" dirty="0"/>
          </a:p>
        </p:txBody>
      </p:sp>
      <p:pic>
        <p:nvPicPr>
          <p:cNvPr id="8202" name="Picture 10" descr="Start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8204" name="Picture 12" descr="Start (2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Der traditionelle Kochtopf</a:t>
            </a:r>
            <a:endParaRPr lang="da-DK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00634"/>
          </a:xfrm>
        </p:spPr>
        <p:txBody>
          <a:bodyPr/>
          <a:lstStyle/>
          <a:p>
            <a:r>
              <a:rPr lang="da-DK" sz="2800" dirty="0" smtClean="0"/>
              <a:t>Der Topf wird mit den Fingern geformt                        wie genau das geht erfährt man  </a:t>
            </a:r>
            <a:r>
              <a:rPr lang="da-DK" sz="2800" dirty="0" smtClean="0">
                <a:hlinkClick r:id="rId2"/>
              </a:rPr>
              <a:t>hier</a:t>
            </a:r>
            <a:endParaRPr lang="da-DK" sz="2800" dirty="0"/>
          </a:p>
          <a:p>
            <a:r>
              <a:rPr lang="da-DK" sz="2800" dirty="0" smtClean="0"/>
              <a:t>Das feuchte Tuch wird für den Rand verwendet</a:t>
            </a:r>
            <a:endParaRPr lang="da-DK" sz="2800" dirty="0"/>
          </a:p>
          <a:p>
            <a:r>
              <a:rPr lang="da-DK" sz="2800" dirty="0" smtClean="0"/>
              <a:t>Mit dem Löffel presst man von innen den Ton in Form um ihm eine schöne Rundung zu geben</a:t>
            </a:r>
            <a:endParaRPr lang="da-DK" sz="2800" dirty="0"/>
          </a:p>
        </p:txBody>
      </p:sp>
      <p:pic>
        <p:nvPicPr>
          <p:cNvPr id="9229" name="Picture 13" descr="Start (5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9233" name="Picture 17" descr="Start (7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53138" y="3938588"/>
            <a:ext cx="1228725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Der traditionelleKochtopf</a:t>
            </a:r>
            <a:endParaRPr lang="da-DK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686320"/>
          </a:xfrm>
        </p:spPr>
        <p:txBody>
          <a:bodyPr/>
          <a:lstStyle/>
          <a:p>
            <a:r>
              <a:rPr lang="da-DK" sz="2400" dirty="0" smtClean="0"/>
              <a:t>Das geschärfte Löffelblatt schabt die Wände gleichmäßig dünn</a:t>
            </a:r>
            <a:endParaRPr lang="da-DK" sz="2400" dirty="0"/>
          </a:p>
          <a:p>
            <a:r>
              <a:rPr lang="da-DK" sz="2400" dirty="0" smtClean="0"/>
              <a:t>Man hält während der Arbeit die ganze Zeit die andere Hand dagegen von außen</a:t>
            </a:r>
            <a:endParaRPr lang="da-DK" sz="2400" dirty="0"/>
          </a:p>
          <a:p>
            <a:r>
              <a:rPr lang="da-DK" sz="2400" dirty="0" smtClean="0"/>
              <a:t>Die Wand ist dünn genug, wenn man von außen die Bewegung des Löffels innen spüren kann</a:t>
            </a:r>
            <a:endParaRPr lang="da-DK" sz="2400" dirty="0"/>
          </a:p>
          <a:p>
            <a:r>
              <a:rPr lang="da-DK" sz="2400" dirty="0" smtClean="0"/>
              <a:t>Wenn ein Loch entsteht, muss man neu beginnen!!!!</a:t>
            </a:r>
            <a:endParaRPr lang="da-DK" sz="2400" dirty="0"/>
          </a:p>
        </p:txBody>
      </p:sp>
      <p:pic>
        <p:nvPicPr>
          <p:cNvPr id="38919" name="Picture 7" descr="3500 Kogegryde (10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38920" name="Picture 8" descr="3500 Kogegryde (12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Ein </a:t>
            </a:r>
            <a:r>
              <a:rPr lang="da-DK" sz="4000" dirty="0"/>
              <a:t>3-4 </a:t>
            </a:r>
            <a:r>
              <a:rPr lang="da-DK" sz="4000" dirty="0" smtClean="0"/>
              <a:t>Liter Kochtopf(3,5 </a:t>
            </a:r>
            <a:r>
              <a:rPr lang="da-DK" sz="4000" dirty="0"/>
              <a:t>kg </a:t>
            </a:r>
            <a:r>
              <a:rPr lang="da-DK" sz="4000" dirty="0" smtClean="0"/>
              <a:t>Ton)</a:t>
            </a:r>
            <a:r>
              <a:rPr lang="da-DK" sz="4000" dirty="0"/>
              <a:t/>
            </a:r>
            <a:br>
              <a:rPr lang="da-DK" sz="4000" dirty="0"/>
            </a:br>
            <a:endParaRPr lang="da-DK" sz="4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65624"/>
            <a:ext cx="8229600" cy="1992333"/>
          </a:xfrm>
        </p:spPr>
        <p:txBody>
          <a:bodyPr/>
          <a:lstStyle/>
          <a:p>
            <a:r>
              <a:rPr lang="da-DK" sz="2800" dirty="0" smtClean="0"/>
              <a:t>Der Kragen sollte als Erstes gefertigt werden</a:t>
            </a:r>
            <a:endParaRPr lang="da-DK" sz="2800" dirty="0"/>
          </a:p>
          <a:p>
            <a:r>
              <a:rPr lang="de-DE" sz="2800" dirty="0" smtClean="0"/>
              <a:t>Das Tuch wird mit dem Daumen , Zeige- und Mittelfinger gehalten</a:t>
            </a:r>
          </a:p>
          <a:p>
            <a:r>
              <a:rPr lang="de-DE" sz="2800" dirty="0" smtClean="0"/>
              <a:t>So kann man die </a:t>
            </a:r>
            <a:r>
              <a:rPr lang="de-DE" sz="2800" dirty="0"/>
              <a:t>D</a:t>
            </a:r>
            <a:r>
              <a:rPr lang="de-DE" sz="2800" dirty="0" smtClean="0"/>
              <a:t>icke und </a:t>
            </a:r>
            <a:r>
              <a:rPr lang="de-DE" sz="2800" dirty="0"/>
              <a:t>B</a:t>
            </a:r>
            <a:r>
              <a:rPr lang="de-DE" sz="2800" dirty="0" smtClean="0"/>
              <a:t>reite gut ertasten</a:t>
            </a:r>
          </a:p>
        </p:txBody>
      </p:sp>
      <p:pic>
        <p:nvPicPr>
          <p:cNvPr id="17417" name="Picture 9" descr="3500 Kogegryde (Kopier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5725" y="1600200"/>
            <a:ext cx="3890963" cy="2185988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Kochtopf </a:t>
            </a:r>
            <a:endParaRPr lang="da-DK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291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800" dirty="0" smtClean="0"/>
              <a:t>Der Stein wird benutzt um den Bauch des Topfes auszubilden</a:t>
            </a:r>
          </a:p>
          <a:p>
            <a:pPr>
              <a:lnSpc>
                <a:spcPct val="90000"/>
              </a:lnSpc>
            </a:pPr>
            <a:r>
              <a:rPr lang="da-DK" sz="2800" dirty="0" smtClean="0"/>
              <a:t>Die Bewegungen des Steins lösen Spannungen im Ton</a:t>
            </a:r>
          </a:p>
          <a:p>
            <a:pPr>
              <a:lnSpc>
                <a:spcPct val="90000"/>
              </a:lnSpc>
            </a:pPr>
            <a:r>
              <a:rPr lang="da-DK" sz="2800" dirty="0" smtClean="0"/>
              <a:t>Dieser hier ist ein runder Granitstein</a:t>
            </a:r>
          </a:p>
          <a:p>
            <a:pPr>
              <a:lnSpc>
                <a:spcPct val="90000"/>
              </a:lnSpc>
            </a:pPr>
            <a:r>
              <a:rPr lang="da-DK" sz="2800" dirty="0" smtClean="0"/>
              <a:t>Wenn man keinen solchen findet, kann man auch eine Tonkugel selber herstellen</a:t>
            </a:r>
            <a:endParaRPr lang="da-DK" sz="2800" dirty="0"/>
          </a:p>
        </p:txBody>
      </p:sp>
      <p:pic>
        <p:nvPicPr>
          <p:cNvPr id="20492" name="Picture 12" descr="3500 Kogegryde (1) (Kopier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00200"/>
            <a:ext cx="3890963" cy="2185988"/>
          </a:xfrm>
          <a:noFill/>
          <a:ln/>
        </p:spPr>
      </p:pic>
      <p:pic>
        <p:nvPicPr>
          <p:cNvPr id="20494" name="Picture 14" descr="3500 Kogegryde (8) (Kopie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3938588"/>
            <a:ext cx="3892550" cy="2187575"/>
          </a:xfrm>
          <a:noFill/>
          <a:ln/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ømlinet">
  <a:themeElements>
    <a:clrScheme name="Strømlinet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ømlinet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ømlinet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ømlinet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ømlinet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ømlinet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ømlinet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ømlinet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ømlinet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ømlinet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ømline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160</TotalTime>
  <Words>1030</Words>
  <Application>Microsoft Office PowerPoint</Application>
  <PresentationFormat>Skærmshow (4:3)</PresentationFormat>
  <Paragraphs>147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35</vt:i4>
      </vt:variant>
    </vt:vector>
  </HeadingPairs>
  <TitlesOfParts>
    <vt:vector size="36" baseType="lpstr">
      <vt:lpstr>Strømlinet</vt:lpstr>
      <vt:lpstr>Werkzeuge und Techniken</vt:lpstr>
      <vt:lpstr>PowerPoint-præsentation</vt:lpstr>
      <vt:lpstr>Werkzeug</vt:lpstr>
      <vt:lpstr>Vorbereitung des Tons</vt:lpstr>
      <vt:lpstr>Vorbereiten des Tons</vt:lpstr>
      <vt:lpstr>Der traditionelle Kochtopf</vt:lpstr>
      <vt:lpstr>Der traditionelleKochtopf</vt:lpstr>
      <vt:lpstr>Ein 3-4 Liter Kochtopf(3,5 kg Ton) </vt:lpstr>
      <vt:lpstr>Kochtopf </vt:lpstr>
      <vt:lpstr>Kochtopf</vt:lpstr>
      <vt:lpstr>Kochtopf</vt:lpstr>
      <vt:lpstr>Kochtopf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Plattentechnik– beschuhte Töpfe</vt:lpstr>
      <vt:lpstr>Werkzeug und Techniken 2</vt:lpstr>
      <vt:lpstr>Schneiden-Kneten-Pferd</vt:lpstr>
      <vt:lpstr>Schneiden-Kneten-Pferd</vt:lpstr>
      <vt:lpstr>Schneiden-Kneten-Pferd</vt:lpstr>
      <vt:lpstr>Schneiden-Kneten-Pferd</vt:lpstr>
      <vt:lpstr>Kerzenleuchter</vt:lpstr>
      <vt:lpstr>Kerzenleuchter</vt:lpstr>
      <vt:lpstr>Kerzenleuchter</vt:lpstr>
      <vt:lpstr>Hilfe</vt:lpstr>
    </vt:vector>
  </TitlesOfParts>
  <Company>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</dc:title>
  <dc:creator>Nisse</dc:creator>
  <cp:lastModifiedBy>Oleflemming</cp:lastModifiedBy>
  <cp:revision>66</cp:revision>
  <dcterms:created xsi:type="dcterms:W3CDTF">2014-01-16T12:17:26Z</dcterms:created>
  <dcterms:modified xsi:type="dcterms:W3CDTF">2015-03-05T08:51:44Z</dcterms:modified>
</cp:coreProperties>
</file>